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2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8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7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3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9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2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7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4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1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7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adasvol@post.bgu.ac.i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6" y="1936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Imaging of Rotary Motor using TEM</a:t>
            </a:r>
            <a:br>
              <a:rPr lang="en-US" dirty="0"/>
            </a:br>
            <a:r>
              <a:rPr lang="en-US" sz="1600" dirty="0"/>
              <a:t>Quantitative prediction of 3D solution shape and flexibility</a:t>
            </a:r>
            <a:br>
              <a:rPr lang="en-US" sz="1600" dirty="0"/>
            </a:br>
            <a:r>
              <a:rPr lang="en-US" sz="1600" dirty="0"/>
              <a:t>of nucleic acid nanostructures, H. Dietz, Nucleic Acids Research, 2011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56" y="795777"/>
            <a:ext cx="4362450" cy="59319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08" y="1519238"/>
            <a:ext cx="4686300" cy="51690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6" y="2793180"/>
            <a:ext cx="3969256" cy="2621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19" y="2121340"/>
            <a:ext cx="4579121" cy="3050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97680" y="125394"/>
            <a:ext cx="3171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Miran</a:t>
            </a:r>
            <a:r>
              <a:rPr lang="en-US" sz="1400" dirty="0"/>
              <a:t> Liber, Hadas </a:t>
            </a:r>
            <a:r>
              <a:rPr lang="en-US" sz="1400" dirty="0" err="1"/>
              <a:t>Volkov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6"/>
              </a:rPr>
              <a:t>hadasvol@post.bgu.ac.il</a:t>
            </a:r>
            <a:endParaRPr lang="en-US" sz="1400" dirty="0"/>
          </a:p>
          <a:p>
            <a:r>
              <a:rPr lang="en-US" sz="1400" dirty="0"/>
              <a:t>11/16</a:t>
            </a:r>
          </a:p>
        </p:txBody>
      </p:sp>
    </p:spTree>
    <p:extLst>
      <p:ext uri="{BB962C8B-B14F-4D97-AF65-F5344CB8AC3E}">
        <p14:creationId xmlns:p14="http://schemas.microsoft.com/office/powerpoint/2010/main" val="79191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441"/>
            <a:ext cx="11975889" cy="24638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090" y="3755122"/>
            <a:ext cx="1062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Reversibly reconfigurable non–base pairing multistate DNA devices with arbitrary shapes.</a:t>
            </a:r>
          </a:p>
          <a:p>
            <a:r>
              <a:rPr lang="en-US" sz="1400" dirty="0"/>
              <a:t>Dynamic DNA devices and assemblies formed by shape-complementary, non–base pairing 3D components. H. Dietz, Science 2015</a:t>
            </a:r>
          </a:p>
        </p:txBody>
      </p:sp>
    </p:spTree>
    <p:extLst>
      <p:ext uri="{BB962C8B-B14F-4D97-AF65-F5344CB8AC3E}">
        <p14:creationId xmlns:p14="http://schemas.microsoft.com/office/powerpoint/2010/main" val="136519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06400" y="228600"/>
            <a:ext cx="112776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Characterization of Dimers from TEM Images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third dimension in DNA Origami structure,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Miran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Liber</a:t>
            </a:r>
            <a:endParaRPr lang="he-IL" sz="16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1200" y="1214736"/>
            <a:ext cx="2760547" cy="2671465"/>
            <a:chOff x="533400" y="1214735"/>
            <a:chExt cx="2070410" cy="2671465"/>
          </a:xfrm>
        </p:grpSpPr>
        <p:grpSp>
          <p:nvGrpSpPr>
            <p:cNvPr id="73" name="Group 72"/>
            <p:cNvGrpSpPr/>
            <p:nvPr/>
          </p:nvGrpSpPr>
          <p:grpSpPr>
            <a:xfrm>
              <a:off x="533400" y="2357735"/>
              <a:ext cx="2070410" cy="1021080"/>
              <a:chOff x="1129990" y="1676400"/>
              <a:chExt cx="2070410" cy="1021080"/>
            </a:xfrm>
          </p:grpSpPr>
          <p:grpSp>
            <p:nvGrpSpPr>
              <p:cNvPr id="56" name="Group 30"/>
              <p:cNvGrpSpPr/>
              <p:nvPr/>
            </p:nvGrpSpPr>
            <p:grpSpPr>
              <a:xfrm>
                <a:off x="1129990" y="2072640"/>
                <a:ext cx="2070410" cy="624840"/>
                <a:chOff x="838200" y="1508760"/>
                <a:chExt cx="2070410" cy="624840"/>
              </a:xfrm>
              <a:solidFill>
                <a:srgbClr val="FF0000"/>
              </a:solidFill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838200" y="1981200"/>
                  <a:ext cx="1143000" cy="1524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68" name="Parallelogram 67"/>
                <p:cNvSpPr/>
                <p:nvPr/>
              </p:nvSpPr>
              <p:spPr>
                <a:xfrm>
                  <a:off x="838200" y="1516380"/>
                  <a:ext cx="2057400" cy="464820"/>
                </a:xfrm>
                <a:prstGeom prst="parallelogram">
                  <a:avLst>
                    <a:gd name="adj" fmla="val 199167"/>
                  </a:avLst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69" name="Parallelogram 68"/>
                <p:cNvSpPr/>
                <p:nvPr/>
              </p:nvSpPr>
              <p:spPr>
                <a:xfrm rot="5400000" flipH="1">
                  <a:off x="2128675" y="1353664"/>
                  <a:ext cx="624840" cy="935031"/>
                </a:xfrm>
                <a:prstGeom prst="parallelogram">
                  <a:avLst>
                    <a:gd name="adj" fmla="val 77392"/>
                  </a:avLst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57" name="Group 49"/>
              <p:cNvGrpSpPr/>
              <p:nvPr/>
            </p:nvGrpSpPr>
            <p:grpSpPr>
              <a:xfrm>
                <a:off x="1752600" y="2209800"/>
                <a:ext cx="228600" cy="228601"/>
                <a:chOff x="1405287" y="3428999"/>
                <a:chExt cx="271163" cy="533401"/>
              </a:xfrm>
            </p:grpSpPr>
            <p:sp>
              <p:nvSpPr>
                <p:cNvPr id="65" name="Freeform 64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70" name="Group 49"/>
              <p:cNvGrpSpPr/>
              <p:nvPr/>
            </p:nvGrpSpPr>
            <p:grpSpPr>
              <a:xfrm>
                <a:off x="2362200" y="2057399"/>
                <a:ext cx="228600" cy="228601"/>
                <a:chOff x="1405287" y="3428999"/>
                <a:chExt cx="271163" cy="533401"/>
              </a:xfrm>
            </p:grpSpPr>
            <p:sp>
              <p:nvSpPr>
                <p:cNvPr id="71" name="Freeform 70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59" name="Group 28"/>
              <p:cNvGrpSpPr/>
              <p:nvPr/>
            </p:nvGrpSpPr>
            <p:grpSpPr>
              <a:xfrm>
                <a:off x="1129990" y="1676400"/>
                <a:ext cx="2070410" cy="624840"/>
                <a:chOff x="838200" y="1508760"/>
                <a:chExt cx="2070410" cy="624840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838200" y="1981200"/>
                  <a:ext cx="1143000" cy="152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61" name="Parallelogram 60"/>
                <p:cNvSpPr/>
                <p:nvPr/>
              </p:nvSpPr>
              <p:spPr>
                <a:xfrm>
                  <a:off x="838200" y="1516380"/>
                  <a:ext cx="2057400" cy="464820"/>
                </a:xfrm>
                <a:prstGeom prst="parallelogram">
                  <a:avLst>
                    <a:gd name="adj" fmla="val 1991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5400000" flipH="1">
                  <a:off x="2128675" y="1353664"/>
                  <a:ext cx="624840" cy="935031"/>
                </a:xfrm>
                <a:prstGeom prst="parallelogram">
                  <a:avLst>
                    <a:gd name="adj" fmla="val 77392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sp>
          <p:nvSpPr>
            <p:cNvPr id="215" name="TextBox 214"/>
            <p:cNvSpPr txBox="1"/>
            <p:nvPr/>
          </p:nvSpPr>
          <p:spPr>
            <a:xfrm>
              <a:off x="762000" y="3424535"/>
              <a:ext cx="137160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Double</a:t>
              </a:r>
              <a:endParaRPr lang="he-IL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>
              <a:off x="9906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12192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14478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16764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19050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1336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368800" y="1214736"/>
            <a:ext cx="3471747" cy="2671465"/>
            <a:chOff x="3276600" y="1214735"/>
            <a:chExt cx="2603810" cy="2671465"/>
          </a:xfrm>
        </p:grpSpPr>
        <p:grpSp>
          <p:nvGrpSpPr>
            <p:cNvPr id="95" name="Group 94"/>
            <p:cNvGrpSpPr/>
            <p:nvPr/>
          </p:nvGrpSpPr>
          <p:grpSpPr>
            <a:xfrm>
              <a:off x="3276600" y="2327255"/>
              <a:ext cx="2603810" cy="1021080"/>
              <a:chOff x="2286000" y="3657600"/>
              <a:chExt cx="2603810" cy="1021080"/>
            </a:xfrm>
          </p:grpSpPr>
          <p:grpSp>
            <p:nvGrpSpPr>
              <p:cNvPr id="75" name="Group 30"/>
              <p:cNvGrpSpPr/>
              <p:nvPr/>
            </p:nvGrpSpPr>
            <p:grpSpPr>
              <a:xfrm>
                <a:off x="2819400" y="4053840"/>
                <a:ext cx="2070410" cy="624840"/>
                <a:chOff x="838200" y="1508760"/>
                <a:chExt cx="2070410" cy="624840"/>
              </a:xfrm>
              <a:solidFill>
                <a:srgbClr val="FF0000"/>
              </a:solidFill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838200" y="1981200"/>
                  <a:ext cx="1143000" cy="1524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87" name="Parallelogram 86"/>
                <p:cNvSpPr/>
                <p:nvPr/>
              </p:nvSpPr>
              <p:spPr>
                <a:xfrm>
                  <a:off x="838200" y="1516380"/>
                  <a:ext cx="2057400" cy="464820"/>
                </a:xfrm>
                <a:prstGeom prst="parallelogram">
                  <a:avLst>
                    <a:gd name="adj" fmla="val 199167"/>
                  </a:avLst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88" name="Parallelogram 87"/>
                <p:cNvSpPr/>
                <p:nvPr/>
              </p:nvSpPr>
              <p:spPr>
                <a:xfrm rot="5400000" flipH="1">
                  <a:off x="2128675" y="1353664"/>
                  <a:ext cx="624840" cy="935031"/>
                </a:xfrm>
                <a:prstGeom prst="parallelogram">
                  <a:avLst>
                    <a:gd name="adj" fmla="val 77392"/>
                  </a:avLst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89" name="Group 49"/>
              <p:cNvGrpSpPr/>
              <p:nvPr/>
            </p:nvGrpSpPr>
            <p:grpSpPr>
              <a:xfrm rot="18720460">
                <a:off x="3477379" y="3919764"/>
                <a:ext cx="160642" cy="618672"/>
                <a:chOff x="1405287" y="3428999"/>
                <a:chExt cx="271163" cy="533401"/>
              </a:xfrm>
            </p:grpSpPr>
            <p:sp>
              <p:nvSpPr>
                <p:cNvPr id="90" name="Freeform 89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1" name="Freeform 90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92" name="Group 49"/>
              <p:cNvGrpSpPr/>
              <p:nvPr/>
            </p:nvGrpSpPr>
            <p:grpSpPr>
              <a:xfrm rot="18720460">
                <a:off x="3827072" y="3767364"/>
                <a:ext cx="160642" cy="618672"/>
                <a:chOff x="1405287" y="3428999"/>
                <a:chExt cx="271163" cy="533401"/>
              </a:xfrm>
            </p:grpSpPr>
            <p:sp>
              <p:nvSpPr>
                <p:cNvPr id="93" name="Freeform 92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78" name="Group 28"/>
              <p:cNvGrpSpPr/>
              <p:nvPr/>
            </p:nvGrpSpPr>
            <p:grpSpPr>
              <a:xfrm>
                <a:off x="2286000" y="3657600"/>
                <a:ext cx="2070410" cy="624840"/>
                <a:chOff x="838200" y="1508760"/>
                <a:chExt cx="2070410" cy="62484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838200" y="1981200"/>
                  <a:ext cx="1143000" cy="152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80" name="Parallelogram 79"/>
                <p:cNvSpPr/>
                <p:nvPr/>
              </p:nvSpPr>
              <p:spPr>
                <a:xfrm>
                  <a:off x="838200" y="1516380"/>
                  <a:ext cx="2057400" cy="464820"/>
                </a:xfrm>
                <a:prstGeom prst="parallelogram">
                  <a:avLst>
                    <a:gd name="adj" fmla="val 1991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81" name="Parallelogram 80"/>
                <p:cNvSpPr/>
                <p:nvPr/>
              </p:nvSpPr>
              <p:spPr>
                <a:xfrm rot="5400000" flipH="1">
                  <a:off x="2128675" y="1353664"/>
                  <a:ext cx="624840" cy="935031"/>
                </a:xfrm>
                <a:prstGeom prst="parallelogram">
                  <a:avLst>
                    <a:gd name="adj" fmla="val 77392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sp>
          <p:nvSpPr>
            <p:cNvPr id="216" name="TextBox 215"/>
            <p:cNvSpPr txBox="1"/>
            <p:nvPr/>
          </p:nvSpPr>
          <p:spPr>
            <a:xfrm>
              <a:off x="3886200" y="3424535"/>
              <a:ext cx="137160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Smeared</a:t>
              </a:r>
              <a:endParaRPr lang="he-IL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>
              <a:off x="38862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41148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43434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45720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48006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50292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8636000" y="1214736"/>
            <a:ext cx="3556000" cy="2671465"/>
            <a:chOff x="6477000" y="1214735"/>
            <a:chExt cx="2667000" cy="2671465"/>
          </a:xfrm>
        </p:grpSpPr>
        <p:grpSp>
          <p:nvGrpSpPr>
            <p:cNvPr id="214" name="Group 213"/>
            <p:cNvGrpSpPr/>
            <p:nvPr/>
          </p:nvGrpSpPr>
          <p:grpSpPr>
            <a:xfrm>
              <a:off x="7696200" y="3043535"/>
              <a:ext cx="1447800" cy="381000"/>
              <a:chOff x="1752600" y="4953000"/>
              <a:chExt cx="2743200" cy="685800"/>
            </a:xfrm>
          </p:grpSpPr>
          <p:sp>
            <p:nvSpPr>
              <p:cNvPr id="142" name="Block Arc 141"/>
              <p:cNvSpPr/>
              <p:nvPr/>
            </p:nvSpPr>
            <p:spPr>
              <a:xfrm rot="5400000">
                <a:off x="1981200" y="4724400"/>
                <a:ext cx="685800" cy="1143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Block Arc 142"/>
              <p:cNvSpPr/>
              <p:nvPr/>
            </p:nvSpPr>
            <p:spPr>
              <a:xfrm rot="16200000">
                <a:off x="3581400" y="4724400"/>
                <a:ext cx="685800" cy="1143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00FF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50"/>
              <p:cNvGrpSpPr/>
              <p:nvPr/>
            </p:nvGrpSpPr>
            <p:grpSpPr>
              <a:xfrm rot="16200000">
                <a:off x="3009900" y="5067298"/>
                <a:ext cx="228601" cy="457201"/>
                <a:chOff x="1405287" y="3428999"/>
                <a:chExt cx="271163" cy="533401"/>
              </a:xfrm>
            </p:grpSpPr>
            <p:sp>
              <p:nvSpPr>
                <p:cNvPr id="154" name="Freeform 153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 w="1587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55" name="Freeform 154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 w="15875"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213" name="Group 212"/>
            <p:cNvGrpSpPr/>
            <p:nvPr/>
          </p:nvGrpSpPr>
          <p:grpSpPr>
            <a:xfrm>
              <a:off x="6477000" y="2281535"/>
              <a:ext cx="1981200" cy="793750"/>
              <a:chOff x="4419600" y="3473450"/>
              <a:chExt cx="1981200" cy="793750"/>
            </a:xfrm>
          </p:grpSpPr>
          <p:grpSp>
            <p:nvGrpSpPr>
              <p:cNvPr id="209" name="Group 208"/>
              <p:cNvGrpSpPr/>
              <p:nvPr/>
            </p:nvGrpSpPr>
            <p:grpSpPr>
              <a:xfrm>
                <a:off x="4419600" y="3473450"/>
                <a:ext cx="1276350" cy="793750"/>
                <a:chOff x="4419600" y="3473450"/>
                <a:chExt cx="1276350" cy="793750"/>
              </a:xfrm>
            </p:grpSpPr>
            <p:cxnSp>
              <p:nvCxnSpPr>
                <p:cNvPr id="163" name="Straight Connector 162"/>
                <p:cNvCxnSpPr/>
                <p:nvPr/>
              </p:nvCxnSpPr>
              <p:spPr>
                <a:xfrm flipV="1">
                  <a:off x="4800600" y="352483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V="1">
                  <a:off x="4738456" y="3918536"/>
                  <a:ext cx="779694" cy="329614"/>
                </a:xfrm>
                <a:prstGeom prst="line">
                  <a:avLst/>
                </a:prstGeom>
                <a:ln w="444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4928956" y="3676650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4916256" y="363913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4895850" y="360103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V="1">
                  <a:off x="4871806" y="3562350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819650" y="3552992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V="1">
                  <a:off x="4762500" y="3524250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935306" y="372168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flipV="1">
                  <a:off x="4935306" y="376613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V="1">
                  <a:off x="4909906" y="382328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4686300" y="351848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V="1">
                  <a:off x="4554306" y="3511550"/>
                  <a:ext cx="779694" cy="329614"/>
                </a:xfrm>
                <a:prstGeom prst="line">
                  <a:avLst/>
                </a:prstGeom>
                <a:ln w="444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Block Arc 99"/>
                <p:cNvSpPr/>
                <p:nvPr/>
              </p:nvSpPr>
              <p:spPr>
                <a:xfrm rot="5400000">
                  <a:off x="4449536" y="3780064"/>
                  <a:ext cx="457200" cy="517072"/>
                </a:xfrm>
                <a:prstGeom prst="blockArc">
                  <a:avLst>
                    <a:gd name="adj1" fmla="val 8528829"/>
                    <a:gd name="adj2" fmla="val 639659"/>
                    <a:gd name="adj3" fmla="val 15991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Block Arc 105"/>
                <p:cNvSpPr/>
                <p:nvPr/>
              </p:nvSpPr>
              <p:spPr>
                <a:xfrm rot="5400000">
                  <a:off x="5191125" y="3457575"/>
                  <a:ext cx="488950" cy="520700"/>
                </a:xfrm>
                <a:prstGeom prst="blockArc">
                  <a:avLst>
                    <a:gd name="adj1" fmla="val 8920077"/>
                    <a:gd name="adj2" fmla="val 20891845"/>
                    <a:gd name="adj3" fmla="val 10015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0" name="Group 50"/>
              <p:cNvGrpSpPr/>
              <p:nvPr/>
            </p:nvGrpSpPr>
            <p:grpSpPr>
              <a:xfrm rot="16200000">
                <a:off x="5143500" y="3771900"/>
                <a:ext cx="228601" cy="457201"/>
                <a:chOff x="1405287" y="3428999"/>
                <a:chExt cx="271163" cy="533401"/>
              </a:xfrm>
            </p:grpSpPr>
            <p:sp>
              <p:nvSpPr>
                <p:cNvPr id="211" name="Freeform 210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 w="1587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2" name="Freeform 211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 w="15875"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208" name="Group 207"/>
              <p:cNvGrpSpPr/>
              <p:nvPr/>
            </p:nvGrpSpPr>
            <p:grpSpPr>
              <a:xfrm>
                <a:off x="5183647" y="3498409"/>
                <a:ext cx="1217153" cy="768791"/>
                <a:chOff x="4603532" y="5088734"/>
                <a:chExt cx="1217153" cy="768791"/>
              </a:xfrm>
            </p:grpSpPr>
            <p:sp>
              <p:nvSpPr>
                <p:cNvPr id="167" name="Block Arc 166"/>
                <p:cNvSpPr/>
                <p:nvPr/>
              </p:nvSpPr>
              <p:spPr>
                <a:xfrm rot="15793179">
                  <a:off x="5347938" y="5078298"/>
                  <a:ext cx="428532" cy="516963"/>
                </a:xfrm>
                <a:prstGeom prst="blockArc">
                  <a:avLst>
                    <a:gd name="adj1" fmla="val 8528829"/>
                    <a:gd name="adj2" fmla="val 639659"/>
                    <a:gd name="adj3" fmla="val 15991"/>
                  </a:avLst>
                </a:prstGeom>
                <a:solidFill>
                  <a:srgbClr val="00FF00"/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8" name="Straight Connector 187"/>
                <p:cNvCxnSpPr>
                  <a:endCxn id="167" idx="0"/>
                </p:cNvCxnSpPr>
                <p:nvPr/>
              </p:nvCxnSpPr>
              <p:spPr>
                <a:xfrm flipV="1">
                  <a:off x="5001988" y="5474356"/>
                  <a:ext cx="696042" cy="294616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V="1">
                  <a:off x="4800600" y="5088734"/>
                  <a:ext cx="778667" cy="314323"/>
                </a:xfrm>
                <a:prstGeom prst="line">
                  <a:avLst/>
                </a:prstGeom>
                <a:ln w="15875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V="1">
                  <a:off x="4845847" y="5142016"/>
                  <a:ext cx="726190" cy="300932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4801963" y="5522702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flipV="1">
                  <a:off x="4714876" y="5470314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flipV="1">
                  <a:off x="4660113" y="5360193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4676778" y="5396497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V="1">
                  <a:off x="4748216" y="5498303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V="1">
                  <a:off x="4695824" y="5434014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V="1">
                  <a:off x="4667252" y="5261560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V="1">
                  <a:off x="4648200" y="5320297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4850609" y="5103019"/>
                  <a:ext cx="722544" cy="304214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 flipV="1">
                  <a:off x="4870450" y="5165724"/>
                  <a:ext cx="722544" cy="304214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4974429" y="5445710"/>
                  <a:ext cx="722544" cy="304214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 flipV="1">
                  <a:off x="4988495" y="5508415"/>
                  <a:ext cx="722544" cy="304214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5584029" y="5093495"/>
                  <a:ext cx="0" cy="7620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5703095" y="5441153"/>
                  <a:ext cx="0" cy="7620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Block Arc 160"/>
                <p:cNvSpPr/>
                <p:nvPr/>
              </p:nvSpPr>
              <p:spPr>
                <a:xfrm rot="15793179">
                  <a:off x="4633468" y="5370389"/>
                  <a:ext cx="457200" cy="517072"/>
                </a:xfrm>
                <a:prstGeom prst="blockArc">
                  <a:avLst>
                    <a:gd name="adj1" fmla="val 8528829"/>
                    <a:gd name="adj2" fmla="val 639659"/>
                    <a:gd name="adj3" fmla="val 15991"/>
                  </a:avLst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17" name="TextBox 216"/>
            <p:cNvSpPr txBox="1"/>
            <p:nvPr/>
          </p:nvSpPr>
          <p:spPr>
            <a:xfrm>
              <a:off x="6553200" y="3424535"/>
              <a:ext cx="137160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Butterfly</a:t>
              </a:r>
              <a:endParaRPr lang="he-IL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>
              <a:off x="70104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2390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4676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76962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79248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81534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5" t="23030" r="30668" b="56243"/>
          <a:stretch>
            <a:fillRect/>
          </a:stretch>
        </p:blipFill>
        <p:spPr bwMode="auto">
          <a:xfrm>
            <a:off x="9753600" y="4038600"/>
            <a:ext cx="1016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7" r="76092" b="35516"/>
          <a:stretch>
            <a:fillRect/>
          </a:stretch>
        </p:blipFill>
        <p:spPr bwMode="auto">
          <a:xfrm>
            <a:off x="8523112" y="4038600"/>
            <a:ext cx="112888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" t="4606" r="76092" b="72364"/>
          <a:stretch>
            <a:fillRect/>
          </a:stretch>
        </p:blipFill>
        <p:spPr bwMode="auto">
          <a:xfrm>
            <a:off x="10871200" y="4038600"/>
            <a:ext cx="91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6" t="46060" b="33213"/>
          <a:stretch>
            <a:fillRect/>
          </a:stretch>
        </p:blipFill>
        <p:spPr bwMode="auto">
          <a:xfrm>
            <a:off x="8534401" y="4876800"/>
            <a:ext cx="896897" cy="77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5" r="74204" b="65021"/>
          <a:stretch>
            <a:fillRect/>
          </a:stretch>
        </p:blipFill>
        <p:spPr bwMode="auto">
          <a:xfrm>
            <a:off x="4572000" y="4038600"/>
            <a:ext cx="108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4" t="69666" r="54012" b="4790"/>
          <a:stretch>
            <a:fillRect/>
          </a:stretch>
        </p:blipFill>
        <p:spPr bwMode="auto">
          <a:xfrm>
            <a:off x="5791200" y="4038600"/>
            <a:ext cx="1016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4" t="41799" r="762" b="36587"/>
          <a:stretch>
            <a:fillRect/>
          </a:stretch>
        </p:blipFill>
        <p:spPr bwMode="auto">
          <a:xfrm>
            <a:off x="9550400" y="4876800"/>
            <a:ext cx="1117601" cy="780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3" t="13933" r="54012" b="62845"/>
          <a:stretch>
            <a:fillRect/>
          </a:stretch>
        </p:blipFill>
        <p:spPr bwMode="auto">
          <a:xfrm>
            <a:off x="10769600" y="4876800"/>
            <a:ext cx="1117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5" name="TextBox 284"/>
          <p:cNvSpPr txBox="1"/>
          <p:nvPr/>
        </p:nvSpPr>
        <p:spPr>
          <a:xfrm>
            <a:off x="8331200" y="5867401"/>
            <a:ext cx="386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Width of both sides: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31.7±2.1 nm</a:t>
            </a:r>
            <a:endParaRPr lang="he-IL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" name="Picture 5"/>
          <p:cNvPicPr>
            <a:picLocks noChangeAspect="1" noChangeArrowheads="1"/>
          </p:cNvPicPr>
          <p:nvPr/>
        </p:nvPicPr>
        <p:blipFill>
          <a:blip r:embed="rId4" cstate="print"/>
          <a:srcRect l="37500" t="64062" r="39062" b="14063"/>
          <a:stretch>
            <a:fillRect/>
          </a:stretch>
        </p:blipFill>
        <p:spPr bwMode="auto">
          <a:xfrm>
            <a:off x="508001" y="4038600"/>
            <a:ext cx="108857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11663" r="73403" b="67345"/>
          <a:stretch>
            <a:fillRect/>
          </a:stretch>
        </p:blipFill>
        <p:spPr bwMode="auto">
          <a:xfrm>
            <a:off x="6908800" y="4038600"/>
            <a:ext cx="1117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1" t="33584" r="22180" b="47093"/>
          <a:stretch>
            <a:fillRect/>
          </a:stretch>
        </p:blipFill>
        <p:spPr bwMode="auto">
          <a:xfrm>
            <a:off x="4572000" y="4953000"/>
            <a:ext cx="13208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2" t="72844" r="49561" b="7987"/>
          <a:stretch>
            <a:fillRect/>
          </a:stretch>
        </p:blipFill>
        <p:spPr bwMode="auto">
          <a:xfrm>
            <a:off x="1695800" y="4038600"/>
            <a:ext cx="1117600" cy="77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0" r="78383" b="3387"/>
          <a:stretch>
            <a:fillRect/>
          </a:stretch>
        </p:blipFill>
        <p:spPr bwMode="auto">
          <a:xfrm>
            <a:off x="2946400" y="4038601"/>
            <a:ext cx="1016000" cy="8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36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495424"/>
            <a:ext cx="3605213" cy="360521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61" y="1497010"/>
            <a:ext cx="3603627" cy="3603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4" y="1495424"/>
            <a:ext cx="3609975" cy="3609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6400" y="228600"/>
            <a:ext cx="112776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Characterization of Dimers from TEM Images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third dimension in DNA Origami structure,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Miran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Liber</a:t>
            </a:r>
            <a:endParaRPr lang="he-IL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06400" y="228600"/>
            <a:ext cx="1127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TEM Images of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Dimer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Reaction Of Regular Origami</a:t>
            </a:r>
            <a:endParaRPr lang="he-IL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400800" y="838200"/>
            <a:ext cx="5486400" cy="4267200"/>
            <a:chOff x="5876528" y="116632"/>
            <a:chExt cx="3175641" cy="3312585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638" y="116632"/>
              <a:ext cx="3172531" cy="3312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528" y="126059"/>
              <a:ext cx="3144881" cy="132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790928" y="2947700"/>
              <a:ext cx="1166288" cy="286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Double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81328" y="650032"/>
              <a:ext cx="914400" cy="286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Single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05328" y="1716832"/>
              <a:ext cx="1295400" cy="286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Smeared</a:t>
              </a: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8492" y="126059"/>
              <a:ext cx="3120687" cy="1500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304800" y="838200"/>
            <a:ext cx="5283200" cy="4267200"/>
            <a:chOff x="5891827" y="3509627"/>
            <a:chExt cx="3187273" cy="3308967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1827" y="3509901"/>
              <a:ext cx="3187273" cy="33086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198296" y="6227707"/>
              <a:ext cx="1008599" cy="28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Single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01582" y="4041425"/>
              <a:ext cx="1125525" cy="28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Butterfly</a:t>
              </a:r>
            </a:p>
          </p:txBody>
        </p:sp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0511" y="3509627"/>
              <a:ext cx="3178589" cy="159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304800" y="5334001"/>
            <a:ext cx="1117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Single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47.2%</a:t>
            </a:r>
            <a:endParaRPr lang="he-I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84800" y="5344442"/>
            <a:ext cx="1219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Double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45.8%</a:t>
            </a:r>
            <a:endParaRPr lang="he-I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363200" y="5334001"/>
            <a:ext cx="1524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Unknown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    7.0%</a:t>
            </a:r>
            <a:endParaRPr lang="he-I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57600" y="5983070"/>
            <a:ext cx="1524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Butterfly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55.6%</a:t>
            </a:r>
            <a:endParaRPr lang="he-I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81600" y="5985706"/>
            <a:ext cx="1524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Double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22.2%</a:t>
            </a:r>
            <a:endParaRPr lang="he-I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05600" y="5980925"/>
            <a:ext cx="15240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Smeared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22.2%</a:t>
            </a:r>
            <a:endParaRPr lang="he-I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56000" y="5334000"/>
            <a:ext cx="4775200" cy="1295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4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 Sample preparation protocol</a:t>
            </a:r>
            <a:br>
              <a:rPr lang="en-US" dirty="0"/>
            </a:br>
            <a:r>
              <a:rPr lang="en-US" sz="1800" dirty="0"/>
              <a:t>Multilayer DNA Origami Packed on Hexagonal and Hybrid Lattices, W.M. Shih, JACS, 2011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TEM studies</a:t>
            </a:r>
            <a:r>
              <a:rPr lang="en-US" dirty="0"/>
              <a:t>. The TEM sample was prepared by dropping 3.5µL of sample solution on a </a:t>
            </a:r>
          </a:p>
          <a:p>
            <a:pPr marL="0" indent="0">
              <a:buNone/>
            </a:pPr>
            <a:r>
              <a:rPr lang="en-US" dirty="0"/>
              <a:t>carbon-coated grid (400 mesh, Ted </a:t>
            </a:r>
            <a:r>
              <a:rPr lang="en-US" dirty="0" err="1"/>
              <a:t>pella</a:t>
            </a:r>
            <a:r>
              <a:rPr lang="en-US" dirty="0"/>
              <a:t>). Before depositing the sample, the grids were </a:t>
            </a:r>
          </a:p>
          <a:p>
            <a:pPr marL="0" indent="0">
              <a:buNone/>
            </a:pPr>
            <a:r>
              <a:rPr lang="en-US" dirty="0"/>
              <a:t>negatively glow discharged for 45 seconds. After 2 minutes, the sample was wicked from </a:t>
            </a:r>
          </a:p>
          <a:p>
            <a:pPr marL="0" indent="0">
              <a:buNone/>
            </a:pPr>
            <a:r>
              <a:rPr lang="en-US" dirty="0"/>
              <a:t>the grid by touching its edge with a piece of filter paper. Then the grid was touched with </a:t>
            </a:r>
          </a:p>
          <a:p>
            <a:pPr marL="0" indent="0">
              <a:buNone/>
            </a:pPr>
            <a:r>
              <a:rPr lang="en-US" dirty="0"/>
              <a:t>a drop of 2 % uranyl </a:t>
            </a:r>
            <a:r>
              <a:rPr lang="en-US" dirty="0" err="1"/>
              <a:t>formate</a:t>
            </a:r>
            <a:r>
              <a:rPr lang="en-US" dirty="0"/>
              <a:t> solution and excess solution was wicked away with a filter </a:t>
            </a:r>
          </a:p>
          <a:p>
            <a:pPr marL="0" indent="0">
              <a:buNone/>
            </a:pPr>
            <a:r>
              <a:rPr lang="en-US" dirty="0"/>
              <a:t>paper. Again the grid was touched with a second drop of uranyl </a:t>
            </a:r>
            <a:r>
              <a:rPr lang="en-US" dirty="0" err="1"/>
              <a:t>formate</a:t>
            </a:r>
            <a:r>
              <a:rPr lang="en-US" dirty="0"/>
              <a:t> solution for 20 </a:t>
            </a:r>
          </a:p>
          <a:p>
            <a:pPr marL="0" indent="0">
              <a:buNone/>
            </a:pPr>
            <a:r>
              <a:rPr lang="en-US" dirty="0"/>
              <a:t>seconds,  and  the  excess  solution  was  removed  with  a  filter  paper.  TEM  studies  were </a:t>
            </a:r>
          </a:p>
          <a:p>
            <a:pPr marL="0" indent="0">
              <a:buNone/>
            </a:pPr>
            <a:r>
              <a:rPr lang="en-US" dirty="0"/>
              <a:t>conducted using a JEOL JEM-1400 transmission electron microscope, operated at 80 kV </a:t>
            </a:r>
          </a:p>
          <a:p>
            <a:pPr marL="0" indent="0">
              <a:buNone/>
            </a:pPr>
            <a:r>
              <a:rPr lang="en-US" dirty="0"/>
              <a:t>on bright field mode.</a:t>
            </a:r>
          </a:p>
        </p:txBody>
      </p:sp>
    </p:spTree>
    <p:extLst>
      <p:ext uri="{BB962C8B-B14F-4D97-AF65-F5344CB8AC3E}">
        <p14:creationId xmlns:p14="http://schemas.microsoft.com/office/powerpoint/2010/main" val="57650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258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Imaging of Rotary Motor using TEM Quantitative prediction of 3D solution shape and flexibility of nucleic acid nanostructures, H. Dietz, Nucleic Acids Research, 2011 </vt:lpstr>
      <vt:lpstr>PowerPoint Presentation</vt:lpstr>
      <vt:lpstr>PowerPoint Presentation</vt:lpstr>
      <vt:lpstr>PowerPoint Presentation</vt:lpstr>
      <vt:lpstr>PowerPoint Presentation</vt:lpstr>
      <vt:lpstr>TEM Sample preparation protocol Multilayer DNA Origami Packed on Hexagonal and Hybrid Lattices, W.M. Shih, JACS, 2011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Imaging of Rotary Motor using TEM</dc:title>
  <dc:creator>Herod  Volk</dc:creator>
  <cp:lastModifiedBy>Herod  Volk</cp:lastModifiedBy>
  <cp:revision>9</cp:revision>
  <dcterms:created xsi:type="dcterms:W3CDTF">2016-11-20T06:44:31Z</dcterms:created>
  <dcterms:modified xsi:type="dcterms:W3CDTF">2016-11-20T07:59:51Z</dcterms:modified>
</cp:coreProperties>
</file>